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49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009CC7"/>
    <a:srgbClr val="19E0FB"/>
    <a:srgbClr val="146464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562" autoAdjust="0"/>
    <p:restoredTop sz="94629" autoAdjust="0"/>
  </p:normalViewPr>
  <p:slideViewPr>
    <p:cSldViewPr>
      <p:cViewPr>
        <p:scale>
          <a:sx n="80" d="100"/>
          <a:sy n="80" d="100"/>
        </p:scale>
        <p:origin x="-2430" y="-1104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C6FB536-F569-45D1-9559-D11620EB1621}" type="slidenum">
              <a:rPr/>
              <a:t>1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C6FB536-F569-45D1-9559-D11620EB1621}" type="slidenum">
              <a:rPr/>
              <a:t>3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GESCHICHTEN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DANKBARKEIT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i="1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 freuen uns auf das persönliche Gespräch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Schön, dass Sie hier sind!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221" r="-195" b="24911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 rtl="0">
              <a:lnSpc>
                <a:spcPts val="5600"/>
              </a:lnSpc>
              <a:spcBef>
                <a:spcPts val="50"/>
              </a:spcBef>
            </a:pPr>
            <a:r>
              <a:rPr lang="hu" sz="44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hu" sz="4400" b="0" i="0" u="none" spc="100" baseline="0" dirty="0"/>
              <a:t>.</a:t>
            </a:r>
          </a:p>
          <a:p>
            <a:pPr marL="266700" indent="0" algn="l" rtl="0">
              <a:lnSpc>
                <a:spcPts val="3900"/>
              </a:lnSpc>
            </a:pPr>
            <a:r>
              <a:rPr lang="hu" sz="4000" b="1" i="0" u="none" spc="100" baseline="0" dirty="0"/>
              <a:t>NÉZŐPONTOK</a:t>
            </a:r>
            <a:endParaRPr lang="hu" sz="4000" b="1" spc="100" baseline="0" dirty="0" smtClean="0"/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hu" sz="1200" b="0" i="1" u="none" spc="40" baseline="0" dirty="0">
                <a:solidFill>
                  <a:schemeClr val="bg1"/>
                </a:solidFill>
              </a:rPr>
              <a:t>WWW.LINZTOURISMUS.AT</a:t>
            </a:r>
            <a:r>
              <a:rPr lang="hu" sz="1200" b="0" i="0" u="none" spc="40" baseline="0" dirty="0">
                <a:solidFill>
                  <a:schemeClr val="bg1"/>
                </a:solidFill>
              </a:rPr>
              <a:t>	2016 október</a:t>
            </a:r>
            <a:endParaRPr lang="hu" sz="1200" spc="40" baseline="0" dirty="0" smtClean="0">
              <a:solidFill>
                <a:schemeClr val="bg1"/>
              </a:solidFill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hu" sz="1200" b="0" i="0" u="none" spc="40" baseline="0" dirty="0">
                <a:solidFill>
                  <a:schemeClr val="bg1"/>
                </a:solidFill>
              </a:rPr>
              <a:t>	</a:t>
            </a:r>
            <a:endParaRPr lang="hu" sz="4000" b="1" spc="100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132384"/>
            <a:ext cx="4176464" cy="252028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" sz="16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hu" sz="1600" b="0" i="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médiaművészeti városa</a:t>
            </a:r>
            <a:endParaRPr lang="hu" sz="16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" sz="16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 kulturális fővárosa 2009</a:t>
            </a:r>
            <a:endParaRPr lang="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" sz="16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Változó, élénk Duna parti város</a:t>
            </a:r>
            <a:endParaRPr lang="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" sz="16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Felső-Ausztria tartományi fővárosa</a:t>
            </a:r>
            <a:r>
              <a:rPr lang="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" sz="16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vonzáskörzetében mintegy 760.000 emberrel </a:t>
            </a:r>
          </a:p>
          <a:p>
            <a:pPr marL="268288" indent="-173038" algn="l" rtl="0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" sz="16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Ausztria lakosságának kereken 90%-a</a:t>
            </a:r>
            <a:r>
              <a:rPr lang="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" sz="160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km-es körzeten belül </a:t>
            </a:r>
            <a:r>
              <a:rPr lang="hu" sz="1600" b="0" i="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</a:t>
            </a:r>
            <a:endParaRPr lang="hu" sz="1600" b="0" i="0" u="non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83968" y="456388"/>
            <a:ext cx="3888432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rtl="0">
              <a:lnSpc>
                <a:spcPts val="3200"/>
              </a:lnSpc>
            </a:pPr>
            <a:r>
              <a:rPr lang="de-AT" sz="24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" sz="24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Megérkezni </a:t>
            </a:r>
            <a:r>
              <a:rPr lang="hu" sz="24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felélénkülni</a:t>
            </a:r>
            <a:endParaRPr lang="hu" sz="24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7153" r="2998"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453377"/>
            <a:ext cx="8928992" cy="4711455"/>
            <a:chOff x="251520" y="453377"/>
            <a:chExt cx="8928992" cy="4711455"/>
          </a:xfrm>
        </p:grpSpPr>
        <p:sp>
          <p:nvSpPr>
            <p:cNvPr id="7" name="Rechteck 6"/>
            <p:cNvSpPr/>
            <p:nvPr/>
          </p:nvSpPr>
          <p:spPr>
            <a:xfrm>
              <a:off x="323528" y="453377"/>
              <a:ext cx="2520280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 rtl="0">
                <a:lnSpc>
                  <a:spcPts val="2000"/>
                </a:lnSpc>
              </a:pPr>
              <a:r>
                <a:rPr lang="de-AT" sz="2500" b="0" i="0" u="none" spc="1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u" sz="2500" b="0" i="0" u="none" spc="1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Európa </a:t>
              </a:r>
              <a:r>
                <a:rPr lang="hu" sz="2500" b="0" i="0" u="none" spc="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közepén</a:t>
              </a:r>
              <a:endParaRPr lang="hu" sz="2500" i="1" spc="4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153197"/>
              <a:ext cx="3312368" cy="330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10000"/>
                </a:lnSpc>
                <a:spcAft>
                  <a:spcPts val="1000"/>
                </a:spcAft>
              </a:pPr>
              <a:r>
                <a:rPr lang="hu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 a legjobb helyen fekszik, és </a:t>
              </a:r>
              <a:r>
                <a:rPr lang="hu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autóval, vonattal és repülővel</a:t>
              </a:r>
              <a:r>
                <a:rPr lang="hu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gyorsan elérhető. </a:t>
              </a:r>
              <a:endParaRPr lang="h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rtl="0">
                <a:lnSpc>
                  <a:spcPct val="110000"/>
                </a:lnSpc>
                <a:spcAft>
                  <a:spcPts val="1000"/>
                </a:spcAft>
              </a:pPr>
              <a:r>
                <a:rPr lang="hu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Repülőjáratok </a:t>
              </a:r>
              <a:r>
                <a:rPr lang="hu" sz="1600" b="1" i="0" u="non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Linzből/Linzbe</a:t>
              </a:r>
              <a:r>
                <a:rPr lang="hu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h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h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Frankfurt, Düsseldorf és Bécs légi csomópontján keresztül a „blue danube airport linz“</a:t>
              </a:r>
              <a:r>
                <a:rPr lang="h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h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az egész világról elérhető.</a:t>
              </a:r>
            </a:p>
            <a:p>
              <a:pPr algn="l" rtl="0">
                <a:lnSpc>
                  <a:spcPct val="110000"/>
                </a:lnSpc>
              </a:pPr>
              <a:r>
                <a:rPr lang="hu" sz="1600" b="1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Közvetlen összeköttetés vonattal</a:t>
              </a:r>
              <a:r>
                <a:rPr lang="h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h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Bécs-Schwechat repülőtérről</a:t>
              </a:r>
              <a:r>
                <a:rPr lang="h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h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" sz="16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 </a:t>
              </a:r>
              <a:r>
                <a:rPr lang="hu" sz="1600" b="0" i="0" u="none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főpályaudvarra</a:t>
              </a:r>
              <a:r>
                <a:rPr lang="de-AT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526510" y="3213065"/>
              <a:ext cx="1654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tabLst>
                  <a:tab pos="630238" algn="l"/>
                </a:tabLst>
              </a:pPr>
              <a:r>
                <a:rPr lang="hu" sz="1000" b="0" i="0" u="none" baseline="0"/>
                <a:t>Bécs: 	185 kilométer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hu" sz="1000" b="0" i="0" u="none" baseline="0"/>
                <a:t>Salzburg: 	132 kilométer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hu" sz="1000" b="0" i="0" u="none" baseline="0"/>
                <a:t>München: 	271 kilométer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hu" sz="1000" b="0" i="0" u="none" baseline="0"/>
                <a:t>Prága: 	241 kilométer </a:t>
              </a:r>
            </a:p>
            <a:p>
              <a:pPr algn="l" rtl="0">
                <a:tabLst>
                  <a:tab pos="630238" algn="l"/>
                </a:tabLst>
              </a:pPr>
              <a:r>
                <a:rPr lang="hu" sz="1000" b="0" i="0" u="none" baseline="0"/>
                <a:t>Zürich:	586 kilométer	</a:t>
              </a:r>
              <a:endParaRPr lang="hu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23837" r="18688" b="18496"/>
          <a:stretch/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38370" y="1564432"/>
            <a:ext cx="4737686" cy="277901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 algn="l" rtl="0">
              <a:lnSpc>
                <a:spcPct val="110000"/>
              </a:lnSpc>
            </a:pPr>
            <a:r>
              <a:rPr lang="hu" sz="1450" b="1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 sikeres</a:t>
            </a:r>
            <a:r>
              <a:rPr lang="hu" sz="1450" b="1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hu" sz="1450" b="0" i="0" u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" sz="14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r>
              <a:rPr lang="hu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Kutatás, kreatív szakemberek,</a:t>
            </a:r>
            <a:r>
              <a:rPr lang="hu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szolgáltatók és ipar szoros összefonódása</a:t>
            </a:r>
          </a:p>
          <a:p>
            <a:pPr marL="95250" algn="l" rtl="0">
              <a:lnSpc>
                <a:spcPct val="110000"/>
              </a:lnSpc>
            </a:pPr>
            <a:endParaRPr lang="hu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r>
              <a:rPr lang="hu" sz="1450" b="1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Kultúra mindenkinek! </a:t>
            </a:r>
          </a:p>
          <a:p>
            <a:pPr marL="95250" algn="l" rtl="0">
              <a:lnSpc>
                <a:spcPct val="110000"/>
              </a:lnSpc>
            </a:pPr>
            <a:r>
              <a:rPr lang="hu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Megvalósítható sokszínűség a 14 múzeumnak és 16 színpadnak köszönhetően</a:t>
            </a:r>
          </a:p>
          <a:p>
            <a:pPr marL="95250" algn="l" rtl="0">
              <a:lnSpc>
                <a:spcPct val="110000"/>
              </a:lnSpc>
            </a:pPr>
            <a:r>
              <a:rPr lang="hu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 legmodernebb zenés színháza</a:t>
            </a:r>
          </a:p>
          <a:p>
            <a:pPr marL="95250" algn="l" rtl="0">
              <a:lnSpc>
                <a:spcPct val="110000"/>
              </a:lnSpc>
            </a:pPr>
            <a:endParaRPr lang="hu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algn="l" rtl="0">
              <a:lnSpc>
                <a:spcPct val="110000"/>
              </a:lnSpc>
            </a:pPr>
            <a:r>
              <a:rPr lang="hu" sz="1450" b="1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Életminőség mindenek előtt! </a:t>
            </a:r>
          </a:p>
          <a:p>
            <a:pPr marL="95250" algn="l" rtl="0">
              <a:lnSpc>
                <a:spcPct val="110000"/>
              </a:lnSpc>
            </a:pPr>
            <a:r>
              <a:rPr lang="hu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Duna parti város 50% zöldterülettel, hajózás,</a:t>
            </a:r>
            <a:r>
              <a:rPr lang="hu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" sz="145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Duna </a:t>
            </a:r>
            <a:r>
              <a:rPr lang="hu" sz="145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 kerékpárút, Donausteig túraútvonal</a:t>
            </a:r>
          </a:p>
        </p:txBody>
      </p:sp>
      <p:sp>
        <p:nvSpPr>
          <p:cNvPr id="7" name="Rechteck 6"/>
          <p:cNvSpPr/>
          <p:nvPr/>
        </p:nvSpPr>
        <p:spPr>
          <a:xfrm>
            <a:off x="338370" y="744421"/>
            <a:ext cx="1929374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 rtl="0">
              <a:lnSpc>
                <a:spcPts val="2000"/>
              </a:lnSpc>
            </a:pPr>
            <a:r>
              <a:rPr lang="de-AT" sz="25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" sz="25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Miért </a:t>
            </a:r>
            <a:r>
              <a:rPr lang="hu" sz="25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Linz?</a:t>
            </a:r>
            <a:endParaRPr lang="hu" sz="25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UNGAR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6361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350922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3" y="442427"/>
            <a:ext cx="7160541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 rtl="0">
              <a:lnSpc>
                <a:spcPts val="2000"/>
              </a:lnSpc>
            </a:pPr>
            <a:r>
              <a:rPr lang="de-AT" sz="24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" sz="2400" b="0" i="0" u="none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Linziek</a:t>
            </a:r>
            <a:r>
              <a:rPr lang="hu" sz="24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 a mai napig megváltoztatják a világot</a:t>
            </a:r>
            <a:endParaRPr lang="hu" sz="2400" i="1" spc="40" dirty="0" smtClean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132384"/>
            <a:ext cx="9105924" cy="3382789"/>
            <a:chOff x="38076" y="1132384"/>
            <a:chExt cx="9105924" cy="3382789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9034"/>
            <a:stretch/>
          </p:blipFill>
          <p:spPr bwMode="auto">
            <a:xfrm>
              <a:off x="96838" y="1132384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352096"/>
              <a:ext cx="170973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hu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Adalbert Stifter</a:t>
              </a:r>
            </a:p>
            <a:p>
              <a:pPr algn="l" rtl="0" eaLnBrk="1" hangingPunct="1"/>
              <a:r>
                <a:rPr lang="hu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1805 – 1868 </a:t>
              </a:r>
            </a:p>
            <a:p>
              <a:pPr algn="l" rtl="0" eaLnBrk="1" hangingPunct="1">
                <a:spcBef>
                  <a:spcPts val="500"/>
                </a:spcBef>
              </a:pPr>
              <a:r>
                <a:rPr lang="hu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Szavaival a máig a rohanó tempó lassítására invitál.</a:t>
              </a:r>
              <a:endParaRPr lang="hu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352097"/>
              <a:ext cx="17256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>
                <a:buFont typeface="Arial" charset="0"/>
                <a:buNone/>
              </a:pPr>
              <a:r>
                <a:rPr lang="hu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Johannes Kepler</a:t>
              </a:r>
            </a:p>
            <a:p>
              <a:pPr algn="l" rtl="0" eaLnBrk="1" hangingPunct="1"/>
              <a:r>
                <a:rPr lang="hu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1571 – 1630</a:t>
              </a:r>
            </a:p>
            <a:p>
              <a:pPr algn="l" rtl="0"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hu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Linzben kutatta a naprendszer útjait.</a:t>
              </a:r>
              <a:endParaRPr lang="hu" altLang="de-DE" sz="1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352096"/>
              <a:ext cx="180498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hu" sz="14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Anton Bruckner</a:t>
              </a:r>
            </a:p>
            <a:p>
              <a:pPr algn="l" rtl="0" eaLnBrk="1" hangingPunct="1"/>
              <a:r>
                <a:rPr lang="hu" sz="1200" b="0" i="0" u="none" baseline="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1824 – 1896 </a:t>
              </a:r>
              <a:endParaRPr lang="hu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rtl="0" eaLnBrk="1" hangingPunct="1">
                <a:spcBef>
                  <a:spcPts val="500"/>
                </a:spcBef>
              </a:pPr>
              <a:r>
                <a:rPr lang="hu" sz="1300" b="0" i="0" u="none" baseline="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Szimfóniáival megreformálta a zenei világot</a:t>
              </a:r>
              <a:r>
                <a:rPr lang="hu" sz="1300" b="0" i="0" u="none" baseline="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de-AT" sz="1300" b="0" i="0" u="none" baseline="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u" sz="1300" b="0" i="0" u="none" baseline="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6" y="3360033"/>
              <a:ext cx="1740471" cy="95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hu" sz="1400" b="0" i="0" u="none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Valie Export</a:t>
              </a:r>
            </a:p>
            <a:p>
              <a:pPr algn="l" rtl="0" eaLnBrk="1" hangingPunct="1"/>
              <a:r>
                <a:rPr lang="hu" sz="12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*1940 Linz</a:t>
              </a:r>
            </a:p>
            <a:p>
              <a:pPr algn="l" rtl="0" eaLnBrk="1" hangingPunct="1">
                <a:spcBef>
                  <a:spcPts val="500"/>
                </a:spcBef>
              </a:pPr>
              <a:r>
                <a:rPr lang="hu" sz="1300" b="0" i="0" u="none" baseline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Művészetével társadalmi kérdéseket vet fel.</a:t>
              </a:r>
              <a:endParaRPr lang="hu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358446"/>
              <a:ext cx="1879725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rtl="0" eaLnBrk="1" hangingPunct="1"/>
              <a:r>
                <a:rPr lang="hu" sz="1400" b="0" i="0" u="non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Herbert Bayer</a:t>
              </a:r>
            </a:p>
            <a:p>
              <a:pPr algn="l" rtl="0" eaLnBrk="1" hangingPunct="1"/>
              <a:r>
                <a:rPr lang="hu" sz="1200" b="0" i="0" u="none" baseline="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1900  – 1985</a:t>
              </a:r>
            </a:p>
            <a:p>
              <a:pPr algn="l" rtl="0" eaLnBrk="1" hangingPunct="1">
                <a:spcBef>
                  <a:spcPts val="500"/>
                </a:spcBef>
              </a:pPr>
              <a:r>
                <a:rPr lang="hu" sz="1300" b="0" i="0" u="none" baseline="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Elvitte a Bauhaus stílust Amerikába, és inspirálta Steve </a:t>
              </a:r>
              <a:r>
                <a:rPr lang="hu" sz="1300" b="0" i="0" u="none" baseline="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Jobst</a:t>
              </a:r>
              <a:r>
                <a:rPr lang="de-AT" sz="1300" b="0" i="0" u="none" baseline="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u" altLang="de-DE" sz="12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-322" r="43165" b="19441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 rtl="0">
              <a:lnSpc>
                <a:spcPts val="5600"/>
              </a:lnSpc>
              <a:spcBef>
                <a:spcPts val="50"/>
              </a:spcBef>
            </a:pPr>
            <a:r>
              <a:rPr lang="hu" sz="4400" b="0" i="0" u="none" spc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hu" sz="4400" b="0" i="0" u="none" spc="100" baseline="0" dirty="0"/>
              <a:t>.</a:t>
            </a:r>
          </a:p>
          <a:p>
            <a:pPr marL="355600" algn="l" rtl="0">
              <a:lnSpc>
                <a:spcPts val="3900"/>
              </a:lnSpc>
            </a:pPr>
            <a:r>
              <a:rPr lang="hu" sz="4000" b="1" i="0" u="none" spc="100" baseline="0" dirty="0"/>
              <a:t>NÉZŐPONTOK</a:t>
            </a:r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hu" sz="1200" b="0" i="1" u="none" spc="40" baseline="0" dirty="0">
                <a:solidFill>
                  <a:schemeClr val="bg1"/>
                </a:solidFill>
              </a:rPr>
              <a:t>WWW.LINZTOURISMUS.AT</a:t>
            </a:r>
            <a:r>
              <a:rPr lang="hu" sz="1200" b="0" i="0" u="none" spc="40" baseline="0" dirty="0">
                <a:solidFill>
                  <a:schemeClr val="bg1"/>
                </a:solidFill>
              </a:rPr>
              <a:t>	</a:t>
            </a:r>
            <a:endParaRPr lang="hu" sz="1200" i="1" spc="40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4752528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algn="l" rtl="0">
              <a:lnSpc>
                <a:spcPts val="2000"/>
              </a:lnSpc>
            </a:pPr>
            <a:r>
              <a:rPr lang="hu" sz="2500" b="0" i="0" u="none" spc="1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Hagyja, hogy Linz elvarázsolja!</a:t>
            </a:r>
            <a:endParaRPr lang="hu" sz="2500" i="1" spc="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Benutzerdefiniert</PresentationFormat>
  <Paragraphs>52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2016-11-02T12:29:17Z</dcterms:modified>
</cp:coreProperties>
</file>