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3" r:id="rId2"/>
    <p:sldId id="358" r:id="rId3"/>
    <p:sldId id="357" r:id="rId4"/>
    <p:sldId id="465" r:id="rId5"/>
    <p:sldId id="472" r:id="rId6"/>
    <p:sldId id="474" r:id="rId7"/>
    <p:sldId id="375" r:id="rId8"/>
  </p:sldIdLst>
  <p:sldSz cx="9144000" cy="5145088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A5A20B8-396A-481B-850C-23111EC17794}">
          <p14:sldIdLst>
            <p14:sldId id="363"/>
            <p14:sldId id="358"/>
            <p14:sldId id="357"/>
            <p14:sldId id="465"/>
            <p14:sldId id="472"/>
            <p14:sldId id="474"/>
            <p14:sldId id="3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C7"/>
    <a:srgbClr val="19E0FB"/>
    <a:srgbClr val="146464"/>
    <a:srgbClr val="E6007E"/>
    <a:srgbClr val="A2C617"/>
    <a:srgbClr val="52AE32"/>
    <a:srgbClr val="009EE0"/>
    <a:srgbClr val="00C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9" autoAdjust="0"/>
    <p:restoredTop sz="94629" autoAdjust="0"/>
  </p:normalViewPr>
  <p:slideViewPr>
    <p:cSldViewPr>
      <p:cViewPr>
        <p:scale>
          <a:sx n="70" d="100"/>
          <a:sy n="70" d="100"/>
        </p:scale>
        <p:origin x="-114" y="-426"/>
      </p:cViewPr>
      <p:guideLst>
        <p:guide orient="horz" pos="849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893BF95D-D0E0-45A9-9BC4-213B8C6D00D1}" type="datetimeFigureOut">
              <a:rPr lang="de-AT" smtClean="0"/>
              <a:t>02.11.2016</a:t>
            </a:fld>
            <a:endParaRPr lang="ja-JP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FE515697-112F-4A58-92D7-6E64F5C6D1E9}" type="slidenum">
              <a:rPr lang="de-AT" smtClean="0"/>
              <a:t>‹Nr.›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67797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036F78D7-77E3-443B-900A-5B242D906B0B}" type="datetimeFigureOut">
              <a:rPr lang="de-AT" smtClean="0"/>
              <a:t>02.11.2016</a:t>
            </a:fld>
            <a:endParaRPr lang="ja-JP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5C6FB536-F569-45D1-9559-D11620EB1621}" type="slidenum">
              <a:rPr lang="de-AT" smtClean="0"/>
              <a:t>‹Nr.›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56197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B536-F569-45D1-9559-D11620EB1621}" type="slidenum">
              <a:rPr lang="de-AT" smtClean="0"/>
              <a:t>1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4149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B536-F569-45D1-9559-D11620EB1621}" type="slidenum">
              <a:rPr lang="de-AT" smtClean="0"/>
              <a:t>3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414573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744"/>
            <a:ext cx="9144000" cy="518457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-36512" y="-19744"/>
            <a:ext cx="9180512" cy="1754088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de-DE" sz="4400" spc="100" baseline="0" dirty="0" smtClean="0">
                <a:latin typeface="MS Mincho"/>
                <a:cs typeface="MS Mincho"/>
              </a:rPr>
              <a:t>リンツが</a:t>
            </a:r>
            <a:r>
              <a:rPr lang="de-DE" sz="4000" spc="100" baseline="0" dirty="0" smtClean="0">
                <a:latin typeface="MS Mincho"/>
                <a:cs typeface="MS Mincho"/>
              </a:rPr>
              <a:t>変える</a:t>
            </a:r>
          </a:p>
          <a:p>
            <a:pPr marL="266700" indent="0" algn="l">
              <a:lnSpc>
                <a:spcPts val="3900"/>
              </a:lnSpc>
            </a:pPr>
            <a:r>
              <a:rPr lang="de-DE" sz="4000" b="1" spc="100" baseline="0" dirty="0" smtClean="0">
                <a:latin typeface="MS Mincho"/>
                <a:cs typeface="MS Mincho"/>
              </a:rPr>
              <a:t>歴史</a:t>
            </a: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  <a:latin typeface="MS Mincho"/>
                <a:cs typeface="MS Mincho"/>
              </a:rPr>
              <a:t>WWW.LINZTOURISMUS.AT</a:t>
            </a:r>
            <a:r>
              <a:rPr lang="en-US" sz="1200" i="1" spc="40" baseline="0" dirty="0" smtClean="0">
                <a:solidFill>
                  <a:schemeClr val="bg1"/>
                </a:solidFill>
                <a:latin typeface="MS Mincho"/>
                <a:cs typeface="MS Mincho"/>
              </a:rPr>
              <a:t>	</a:t>
            </a:r>
            <a:endParaRPr lang="ja-JP" sz="4000" b="1" spc="100" baseline="0" dirty="0"/>
          </a:p>
        </p:txBody>
      </p:sp>
    </p:spTree>
    <p:extLst>
      <p:ext uri="{BB962C8B-B14F-4D97-AF65-F5344CB8AC3E}">
        <p14:creationId xmlns:p14="http://schemas.microsoft.com/office/powerpoint/2010/main" val="36266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 d Zukun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28000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5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L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28000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0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483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-36512" y="0"/>
            <a:ext cx="9180512" cy="1734344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de-DE" sz="4400" spc="100" baseline="0" dirty="0" smtClean="0">
                <a:latin typeface="MS Mincho"/>
                <a:cs typeface="MS Mincho"/>
              </a:rPr>
              <a:t>リンツが</a:t>
            </a:r>
            <a:r>
              <a:rPr lang="de-DE" sz="4000" spc="100" baseline="0" dirty="0" smtClean="0">
                <a:latin typeface="MS Mincho"/>
                <a:cs typeface="MS Mincho"/>
              </a:rPr>
              <a:t>変える</a:t>
            </a:r>
          </a:p>
          <a:p>
            <a:pPr marL="266700" indent="0" algn="l">
              <a:lnSpc>
                <a:spcPts val="3900"/>
              </a:lnSpc>
            </a:pPr>
            <a:r>
              <a:rPr lang="de-DE" sz="4000" b="1" spc="100" baseline="0" dirty="0" smtClean="0">
                <a:latin typeface="MS Mincho"/>
                <a:cs typeface="MS Mincho"/>
              </a:rPr>
              <a:t>感謝の気持ち</a:t>
            </a: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  <a:latin typeface="MS Mincho"/>
                <a:cs typeface="MS Mincho"/>
              </a:rPr>
              <a:t>WWW.LINZTOURISMUS.AT</a:t>
            </a:r>
            <a:r>
              <a:rPr lang="en-US" sz="1200" i="1" spc="40" baseline="0" dirty="0" smtClean="0">
                <a:solidFill>
                  <a:schemeClr val="bg1"/>
                </a:solidFill>
                <a:latin typeface="MS Mincho"/>
                <a:cs typeface="MS Mincho"/>
              </a:rPr>
              <a:t>	</a:t>
            </a:r>
            <a:endParaRPr lang="ja-JP" sz="4000" b="1" spc="100" baseline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315938" y="4084712"/>
            <a:ext cx="6128270" cy="40523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tlCol="0" anchor="ctr" anchorCtr="0">
            <a:spAutoFit/>
          </a:bodyPr>
          <a:lstStyle/>
          <a:p>
            <a:pPr indent="0" algn="l">
              <a:lnSpc>
                <a:spcPts val="2800"/>
              </a:lnSpc>
            </a:pPr>
            <a:r>
              <a:rPr lang="de-DE" sz="2300" i="1" spc="100" dirty="0" smtClean="0">
                <a:solidFill>
                  <a:schemeClr val="bg1"/>
                </a:solidFill>
                <a:latin typeface="MS Mincho"/>
                <a:cs typeface="MS Mincho"/>
              </a:rPr>
              <a:t> パーソナルにお話しできるますことを楽しみにしています。</a:t>
            </a:r>
            <a:endParaRPr lang="ja-JP" sz="2300" i="1" spc="40" dirty="0" smtClean="0">
              <a:solidFill>
                <a:schemeClr val="bg1"/>
              </a:solidFill>
              <a:latin typeface="MS Mincho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23528" y="3624946"/>
            <a:ext cx="3960440" cy="45976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tlCol="0" anchor="ctr" anchorCtr="0">
            <a:spAutoFit/>
          </a:bodyPr>
          <a:lstStyle/>
          <a:p>
            <a:pPr indent="0" algn="l">
              <a:lnSpc>
                <a:spcPts val="2800"/>
              </a:lnSpc>
            </a:pPr>
            <a:r>
              <a:rPr lang="de-DE" sz="2300" spc="100" dirty="0" smtClean="0">
                <a:latin typeface="MS Mincho"/>
                <a:cs typeface="MS Mincho"/>
              </a:rPr>
              <a:t> お越しくださることが、すばらしい！</a:t>
            </a:r>
            <a:endParaRPr lang="ja-JP" sz="2300" i="1" spc="40" dirty="0" smtClean="0">
              <a:solidFill>
                <a:schemeClr val="bg1"/>
              </a:solidFill>
              <a:latin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76397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8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8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ztourismus.at/top1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wnload\umfvz2f\Downloads\Musiktheater_Medien-Kunst-Sujet-RGB©linztourismus-zoe-06-2016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r="-196"/>
          <a:stretch/>
        </p:blipFill>
        <p:spPr bwMode="auto">
          <a:xfrm>
            <a:off x="0" y="-31453"/>
            <a:ext cx="9162043" cy="519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1" y="-51197"/>
            <a:ext cx="9198554" cy="174634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de-DE" sz="44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リンツが</a:t>
            </a:r>
            <a:r>
              <a:rPr lang="de-DE" sz="40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変える</a:t>
            </a:r>
          </a:p>
          <a:p>
            <a:pPr marL="266700" indent="0" algn="l">
              <a:lnSpc>
                <a:spcPts val="3900"/>
              </a:lnSpc>
            </a:pPr>
            <a:r>
              <a:rPr lang="de-DE" sz="40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展望</a:t>
            </a:r>
            <a:endParaRPr lang="ja-JP" sz="4000" b="1" spc="1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WWW.LINZTOURISMUS.AT</a:t>
            </a:r>
            <a:r>
              <a:rPr lang="en-US" sz="1200" i="1" spc="4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1200" spc="40" baseline="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2016 </a:t>
            </a:r>
            <a:r>
              <a:rPr lang="de-DE" sz="1200" spc="4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de-DE" sz="1200" spc="4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10月</a:t>
            </a:r>
            <a:endParaRPr lang="ja-JP" sz="1200" spc="4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ja-JP" sz="4000" b="1" spc="1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83968" y="1132384"/>
            <a:ext cx="4752528" cy="252028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noAutofit/>
          </a:bodyPr>
          <a:lstStyle/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A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UNESCO City of Media Arts</a:t>
            </a: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AT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欧州文化首都（2009年）</a:t>
            </a:r>
            <a:endParaRPr lang="ja-JP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AT" sz="15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変わりゆくスマート・ドナウ都市</a:t>
            </a:r>
            <a:endParaRPr lang="ja-JP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AT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産業集中地域に人口76万人を擁するオーバーエースターライヒ州州都 </a:t>
            </a: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AT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オーストリアの人口の90%が半径250km圏内に居住</a:t>
            </a:r>
          </a:p>
        </p:txBody>
      </p:sp>
      <p:sp>
        <p:nvSpPr>
          <p:cNvPr id="10" name="Rechteck 9"/>
          <p:cNvSpPr/>
          <p:nvPr/>
        </p:nvSpPr>
        <p:spPr>
          <a:xfrm>
            <a:off x="4283968" y="456388"/>
            <a:ext cx="2304256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noAutofit/>
          </a:bodyPr>
          <a:lstStyle/>
          <a:p>
            <a:pPr>
              <a:lnSpc>
                <a:spcPts val="3200"/>
              </a:lnSpc>
            </a:pPr>
            <a:r>
              <a:rPr lang="de-DE" sz="25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500" spc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来れば元気に</a:t>
            </a:r>
            <a:endParaRPr lang="ja-JP" sz="25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wnload\umfvz2f\Downloads\Flugverbindungen_Linz_Europa_Karte©linztourismus_2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0104" y="0"/>
            <a:ext cx="5343896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251520" y="340296"/>
            <a:ext cx="8964488" cy="4824536"/>
            <a:chOff x="251520" y="340296"/>
            <a:chExt cx="8964488" cy="4824536"/>
          </a:xfrm>
        </p:grpSpPr>
        <p:sp>
          <p:nvSpPr>
            <p:cNvPr id="7" name="Rechteck 6"/>
            <p:cNvSpPr/>
            <p:nvPr/>
          </p:nvSpPr>
          <p:spPr>
            <a:xfrm>
              <a:off x="251520" y="340296"/>
              <a:ext cx="3240360" cy="459971"/>
            </a:xfrm>
            <a:prstGeom prst="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08000" rtlCol="0" anchor="ctr" anchorCtr="0">
              <a:noAutofit/>
            </a:bodyPr>
            <a:lstStyle/>
            <a:p>
              <a:pPr indent="0" algn="ctr">
                <a:lnSpc>
                  <a:spcPts val="2000"/>
                </a:lnSpc>
              </a:pPr>
              <a:r>
                <a:rPr lang="de-DE" sz="2500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ヨーロッパの中心</a:t>
              </a:r>
              <a:endParaRPr lang="ja-JP" sz="2500" i="1" spc="4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251520" y="1153197"/>
              <a:ext cx="3312368" cy="303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de-A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リンツは最高の立地に位置し、</a:t>
              </a:r>
              <a:r>
                <a:rPr lang="de-AT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自動車、鉄道、空路</a:t>
              </a:r>
              <a:r>
                <a:rPr lang="de-A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で迅速かつ確実なアクセスをお約束します。 </a:t>
              </a:r>
              <a:endParaRPr 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de-AT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リンツとのフライトコネクション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リンツ空港</a:t>
              </a:r>
              <a:r>
                <a:rPr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（「</a:t>
              </a:r>
              <a:r>
                <a:rPr lang="de-D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lue </a:t>
              </a:r>
              <a:r>
                <a:rPr lang="de-DE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Danube</a:t>
              </a:r>
              <a:r>
                <a:rPr lang="de-D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Airport Linz</a:t>
              </a:r>
              <a:r>
                <a:rPr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」）は、フランクフルト、デュッセルドルフ、ウィーンといったハブ空港を通じて世界と連結</a:t>
              </a:r>
            </a:p>
            <a:p>
              <a:pPr>
                <a:lnSpc>
                  <a:spcPct val="110000"/>
                </a:lnSpc>
              </a:pPr>
              <a:r>
                <a:rPr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ウィーン国際空港とリンツ中央駅は</a:t>
              </a:r>
              <a:r>
                <a:rPr lang="de-AT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列車で直結</a:t>
              </a:r>
              <a:endParaRPr 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4441625"/>
              <a:ext cx="2269375" cy="723207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7380312" y="3213065"/>
              <a:ext cx="18356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30238" algn="l"/>
                </a:tabLst>
              </a:pPr>
              <a:r>
                <a:rPr lang="de-AT" sz="1000" dirty="0" smtClean="0">
                  <a:latin typeface="MS Mincho"/>
                  <a:cs typeface="MS Mincho"/>
                </a:rPr>
                <a:t>ウィーン： </a:t>
              </a:r>
              <a:r>
                <a:rPr lang="en-US" sz="1000" dirty="0" smtClean="0">
                  <a:latin typeface="MS Mincho"/>
                  <a:cs typeface="MS Mincho"/>
                </a:rPr>
                <a:t>	</a:t>
              </a:r>
              <a:r>
                <a:rPr lang="de-AT" sz="1000" dirty="0" smtClean="0">
                  <a:latin typeface="MS Mincho"/>
                  <a:cs typeface="MS Mincho"/>
                </a:rPr>
                <a:t>185 km</a:t>
              </a:r>
            </a:p>
            <a:p>
              <a:pPr>
                <a:tabLst>
                  <a:tab pos="630238" algn="l"/>
                </a:tabLst>
              </a:pPr>
              <a:r>
                <a:rPr lang="de-AT" sz="1000" dirty="0" err="1" smtClean="0">
                  <a:latin typeface="MS Mincho"/>
                  <a:cs typeface="MS Mincho"/>
                </a:rPr>
                <a:t>ザルツブルク</a:t>
              </a:r>
              <a:r>
                <a:rPr lang="de-AT" sz="1000" dirty="0" smtClean="0">
                  <a:latin typeface="MS Mincho"/>
                  <a:cs typeface="MS Mincho"/>
                </a:rPr>
                <a:t>：</a:t>
              </a:r>
              <a:r>
                <a:rPr lang="en-US" sz="1000" dirty="0" smtClean="0">
                  <a:latin typeface="MS Mincho"/>
                  <a:cs typeface="MS Mincho"/>
                </a:rPr>
                <a:t>	</a:t>
              </a:r>
              <a:r>
                <a:rPr lang="de-AT" sz="1000" dirty="0" smtClean="0">
                  <a:latin typeface="MS Mincho"/>
                  <a:cs typeface="MS Mincho"/>
                </a:rPr>
                <a:t>132 km</a:t>
              </a:r>
            </a:p>
            <a:p>
              <a:pPr>
                <a:tabLst>
                  <a:tab pos="630238" algn="l"/>
                </a:tabLst>
              </a:pPr>
              <a:r>
                <a:rPr lang="de-AT" sz="1000" dirty="0" smtClean="0">
                  <a:latin typeface="MS Mincho"/>
                  <a:cs typeface="MS Mincho"/>
                </a:rPr>
                <a:t>ミュンヘン： </a:t>
              </a:r>
              <a:r>
                <a:rPr lang="en-US" sz="1000" dirty="0" smtClean="0">
                  <a:latin typeface="MS Mincho"/>
                  <a:cs typeface="MS Mincho"/>
                </a:rPr>
                <a:t>	</a:t>
              </a:r>
              <a:r>
                <a:rPr lang="de-AT" sz="1000" dirty="0" smtClean="0">
                  <a:latin typeface="MS Mincho"/>
                  <a:cs typeface="MS Mincho"/>
                </a:rPr>
                <a:t>271 km</a:t>
              </a:r>
            </a:p>
            <a:p>
              <a:pPr>
                <a:tabLst>
                  <a:tab pos="630238" algn="l"/>
                </a:tabLst>
              </a:pPr>
              <a:r>
                <a:rPr lang="de-AT" sz="1000" dirty="0" err="1" smtClean="0">
                  <a:latin typeface="MS Mincho"/>
                  <a:cs typeface="MS Mincho"/>
                </a:rPr>
                <a:t>プラハ</a:t>
              </a:r>
              <a:r>
                <a:rPr lang="de-AT" sz="1000" dirty="0" smtClean="0">
                  <a:latin typeface="MS Mincho"/>
                  <a:cs typeface="MS Mincho"/>
                </a:rPr>
                <a:t>：	 </a:t>
              </a:r>
              <a:r>
                <a:rPr lang="en-US" sz="1000" dirty="0" smtClean="0">
                  <a:latin typeface="MS Mincho"/>
                  <a:cs typeface="MS Mincho"/>
                </a:rPr>
                <a:t>	</a:t>
              </a:r>
              <a:r>
                <a:rPr lang="de-AT" sz="1000" dirty="0" smtClean="0">
                  <a:latin typeface="MS Mincho"/>
                  <a:cs typeface="MS Mincho"/>
                </a:rPr>
                <a:t>241 km </a:t>
              </a:r>
            </a:p>
            <a:p>
              <a:pPr>
                <a:tabLst>
                  <a:tab pos="630238" algn="l"/>
                </a:tabLst>
              </a:pPr>
              <a:r>
                <a:rPr lang="de-DE" sz="1000" dirty="0" smtClean="0">
                  <a:latin typeface="MS Mincho"/>
                  <a:cs typeface="MS Mincho"/>
                </a:rPr>
                <a:t>チューリッヒ：</a:t>
              </a:r>
              <a:r>
                <a:rPr lang="en-US" sz="1000" dirty="0" smtClean="0">
                  <a:latin typeface="MS Mincho"/>
                  <a:cs typeface="MS Mincho"/>
                </a:rPr>
                <a:t>	</a:t>
              </a:r>
              <a:r>
                <a:rPr lang="de-DE" sz="1000" dirty="0" smtClean="0">
                  <a:latin typeface="MS Mincho"/>
                  <a:cs typeface="MS Mincho"/>
                </a:rPr>
                <a:t>586 km</a:t>
              </a:r>
              <a:r>
                <a:rPr lang="en-US" sz="1000" dirty="0" smtClean="0">
                  <a:latin typeface="MS Mincho"/>
                  <a:cs typeface="MS Mincho"/>
                </a:rPr>
                <a:t>	</a:t>
              </a:r>
              <a:endParaRPr lang="ja-JP" sz="1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563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wnload\umfvz2f\Downloads\Tabakfabrik_Medien-Kunst-Sujet-RGB©linztourismus-zoe-06-2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338370" y="1811037"/>
            <a:ext cx="4593670" cy="2589093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spAutoFit/>
          </a:bodyPr>
          <a:lstStyle/>
          <a:p>
            <a:pPr marL="95250">
              <a:lnSpc>
                <a:spcPct val="110000"/>
              </a:lnSpc>
            </a:pPr>
            <a:r>
              <a:rPr lang="en-US" sz="145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リンツ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5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5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サクセスのサクセスフル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ja-JP" sz="14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r>
              <a:rPr lang="de-DE" sz="1450" spc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研究、芸術</a:t>
            </a:r>
            <a:r>
              <a:rPr lang="de-DE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de-AT" sz="1450" spc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サービス、産業の密なネットワーク</a:t>
            </a:r>
            <a:endParaRPr lang="de-AT" sz="1450" spc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endParaRPr lang="ja-JP" sz="5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r>
              <a:rPr lang="de-AT" sz="145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みんなの文化！ </a:t>
            </a:r>
          </a:p>
          <a:p>
            <a:pPr marL="95250">
              <a:lnSpc>
                <a:spcPct val="110000"/>
              </a:lnSpc>
            </a:pPr>
            <a:r>
              <a:rPr lang="de-AT" sz="145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14の博物館/美術館、16の劇場が実現する多様性</a:t>
            </a:r>
          </a:p>
          <a:p>
            <a:pPr marL="95250">
              <a:lnSpc>
                <a:spcPct val="110000"/>
              </a:lnSpc>
            </a:pPr>
            <a:r>
              <a:rPr lang="de-AT" sz="145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ヨーロッパ最新鋭のミュージックシアター</a:t>
            </a:r>
          </a:p>
          <a:p>
            <a:pPr marL="95250">
              <a:lnSpc>
                <a:spcPct val="110000"/>
              </a:lnSpc>
            </a:pPr>
            <a:endParaRPr lang="ja-JP" sz="5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r>
              <a:rPr lang="de-AT" sz="145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ライフクオリティーがリード！ </a:t>
            </a:r>
          </a:p>
          <a:p>
            <a:pPr marL="95250">
              <a:lnSpc>
                <a:spcPct val="110000"/>
              </a:lnSpc>
            </a:pPr>
            <a:r>
              <a:rPr lang="de-AT" sz="145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緑地率50%のドナウ都市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50" spc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遊覧船、ドナウサイクリングロード</a:t>
            </a:r>
            <a:r>
              <a:rPr lang="de-AT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br>
              <a:rPr lang="de-AT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50" spc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ドナウ川プロムナード</a:t>
            </a:r>
            <a:endParaRPr lang="de-AT" sz="145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38370" y="672412"/>
            <a:ext cx="2296835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 indent="0" algn="l">
              <a:lnSpc>
                <a:spcPts val="2000"/>
              </a:lnSpc>
            </a:pPr>
            <a:r>
              <a:rPr dirty="0" smtClean="0">
                <a:latin typeface="MS Mincho"/>
                <a:cs typeface="MS Mincho"/>
              </a:rPr>
              <a:t> </a:t>
            </a:r>
            <a:r>
              <a:rPr lang="de-DE" sz="25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なぜリンツ</a:t>
            </a:r>
            <a:r>
              <a:rPr lang="de-DE" sz="2500" spc="100" baseline="0" dirty="0" smtClean="0">
                <a:latin typeface="MS Mincho"/>
                <a:cs typeface="MS Mincho"/>
              </a:rPr>
              <a:t>？</a:t>
            </a:r>
            <a:endParaRPr lang="ja-JP" sz="2500" i="1" spc="40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inz.at\dfs$\Data$\TVL\Kongress_Tagungsservice\Botschafterpräsentation 2016\Translingua\Top 10\TOP_Ten_Linz_16zu9_PPT_Fremdsprachen_2016\TopTen_PPT_2016_JAPAN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" y="24183"/>
            <a:ext cx="9103373" cy="512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hlinkClick r:id="rId3"/>
          </p:cNvPr>
          <p:cNvSpPr txBox="1"/>
          <p:nvPr/>
        </p:nvSpPr>
        <p:spPr>
          <a:xfrm>
            <a:off x="7812360" y="350922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solidFill>
                  <a:srgbClr val="009C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www.linztourismus.at/top10 </a:t>
            </a:r>
            <a:endParaRPr lang="de-AT" sz="800" dirty="0">
              <a:solidFill>
                <a:srgbClr val="009C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03734" y="442427"/>
            <a:ext cx="3676178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 indent="0" algn="l">
              <a:lnSpc>
                <a:spcPts val="2000"/>
              </a:lnSpc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500" spc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世界を変えたリンツ人</a:t>
            </a:r>
            <a:endParaRPr lang="ja-JP" sz="2500" i="1" spc="4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38076" y="1132384"/>
            <a:ext cx="9105924" cy="3542863"/>
            <a:chOff x="38076" y="1132384"/>
            <a:chExt cx="9105924" cy="3542863"/>
          </a:xfrm>
        </p:grpSpPr>
        <p:pic>
          <p:nvPicPr>
            <p:cNvPr id="2" name="Bild 14" descr="7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838" y="1132384"/>
              <a:ext cx="8966200" cy="214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835696" y="3364632"/>
              <a:ext cx="1709737" cy="1310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de-DE" altLang="de-DE" sz="1200" dirty="0" err="1">
                  <a:latin typeface="Times New Roman" panose="02020603050405020304" pitchFamily="18" charset="0"/>
                  <a:ea typeface="ＭＳ ゴシック"/>
                  <a:cs typeface="Times New Roman" panose="02020603050405020304" pitchFamily="18" charset="0"/>
                </a:rPr>
                <a:t>アーダルベルト</a:t>
              </a:r>
              <a:r>
                <a:rPr lang="de-DE" altLang="de-DE" sz="1200" dirty="0" smtClean="0">
                  <a:latin typeface="Times New Roman" panose="02020603050405020304" pitchFamily="18" charset="0"/>
                  <a:ea typeface="ＭＳ ゴシック"/>
                  <a:cs typeface="Times New Roman" panose="02020603050405020304" pitchFamily="18" charset="0"/>
                </a:rPr>
                <a:t>・</a:t>
              </a:r>
            </a:p>
            <a:p>
              <a:pPr eaLnBrk="1" hangingPunct="1"/>
              <a:r>
                <a:rPr lang="de-DE" altLang="de-DE" sz="1200" dirty="0" err="1" smtClean="0">
                  <a:latin typeface="Times New Roman" panose="02020603050405020304" pitchFamily="18" charset="0"/>
                  <a:ea typeface="ＭＳ ゴシック"/>
                  <a:cs typeface="Times New Roman" panose="02020603050405020304" pitchFamily="18" charset="0"/>
                </a:rPr>
                <a:t>シュティフタ</a:t>
              </a:r>
              <a:r>
                <a:rPr lang="de-DE" altLang="de-DE" sz="1200" dirty="0" smtClean="0">
                  <a:latin typeface="Times New Roman" panose="02020603050405020304" pitchFamily="18" charset="0"/>
                  <a:ea typeface="ＭＳ ゴシック"/>
                  <a:cs typeface="Times New Roman" panose="02020603050405020304" pitchFamily="18" charset="0"/>
                </a:rPr>
                <a:t>ー</a:t>
              </a:r>
              <a:endParaRPr lang="de-DE" altLang="de-DE" sz="1200" dirty="0">
                <a:latin typeface="Times New Roman" panose="02020603050405020304" pitchFamily="18" charset="0"/>
                <a:ea typeface="ＭＳ ゴシック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de-DE" altLang="de-DE" sz="12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1805～1868年 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de-DE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現在に至るまで、その言葉で世界に癒しと安らぎを与えた。</a:t>
              </a:r>
              <a:endParaRPr lang="ja-JP" altLang="de-DE" sz="13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38076" y="3352097"/>
              <a:ext cx="1725612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de-DE" altLang="de-DE" sz="1200" dirty="0">
                  <a:latin typeface="Times New Roman" panose="02020603050405020304" pitchFamily="18" charset="0"/>
                  <a:ea typeface="ＭＳ ゴシック"/>
                  <a:cs typeface="Times New Roman" panose="02020603050405020304" pitchFamily="18" charset="0"/>
                </a:rPr>
                <a:t>ヨハネス・ケプラー</a:t>
              </a:r>
            </a:p>
            <a:p>
              <a:pPr eaLnBrk="1" hangingPunct="1"/>
              <a:r>
                <a:rPr lang="de-DE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1571～1630年</a:t>
              </a:r>
            </a:p>
            <a:p>
              <a:pPr eaLnBrk="1" hangingPunct="1">
                <a:spcBef>
                  <a:spcPts val="500"/>
                </a:spcBef>
                <a:buFont typeface="Arial" charset="0"/>
                <a:buNone/>
              </a:pPr>
              <a:r>
                <a:rPr lang="de-DE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リンツで太陽系の惑星軌道を研究した。</a:t>
              </a:r>
              <a:endParaRPr lang="ja-JP" altLang="de-DE" sz="14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635896" y="3364632"/>
              <a:ext cx="1872208" cy="925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Times New Roman" panose="02020603050405020304" pitchFamily="18" charset="0"/>
                  <a:ea typeface="ＭＳ ゴシック"/>
                  <a:cs typeface="Times New Roman" panose="02020603050405020304" pitchFamily="18" charset="0"/>
                </a:rPr>
                <a:t>アントン・ブルックナー</a:t>
              </a:r>
            </a:p>
            <a:p>
              <a:pPr eaLnBrk="1" hangingPunct="1"/>
              <a:r>
                <a:rPr lang="de-DE" altLang="de-DE" sz="12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1824～1896年 </a:t>
              </a:r>
              <a:endParaRPr lang="ja-JP" altLang="de-DE" sz="1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ts val="500"/>
                </a:spcBef>
              </a:pPr>
              <a:r>
                <a:rPr lang="de-DE" altLang="de-DE" sz="13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交響曲で音楽世界を改革した。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5436096" y="3360033"/>
              <a:ext cx="1872208" cy="925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Times New Roman" panose="02020603050405020304" pitchFamily="18" charset="0"/>
                  <a:ea typeface="ＭＳ ゴシック"/>
                  <a:cs typeface="Times New Roman" panose="02020603050405020304" pitchFamily="18" charset="0"/>
                </a:rPr>
                <a:t>ヴァリー・エクスポート</a:t>
              </a:r>
            </a:p>
            <a:p>
              <a:pPr eaLnBrk="1" hangingPunct="1"/>
              <a:r>
                <a:rPr lang="de-DE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*1940年リンツ生まれ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de-DE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芸術により社会的問題を喚起した。</a:t>
              </a:r>
              <a:endParaRPr lang="ja-JP" altLang="de-DE" sz="13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7264275" y="3358446"/>
              <a:ext cx="1879725" cy="1033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Times New Roman" panose="02020603050405020304" pitchFamily="18" charset="0"/>
                  <a:ea typeface="ＭＳ ゴシック"/>
                  <a:cs typeface="Times New Roman" panose="02020603050405020304" pitchFamily="18" charset="0"/>
                </a:rPr>
                <a:t>ヘルベルト・バイヤー</a:t>
              </a:r>
            </a:p>
            <a:p>
              <a:pPr eaLnBrk="1" hangingPunct="1"/>
              <a:r>
                <a:rPr lang="de-DE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1900～1985年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de-DE" altLang="de-DE" sz="1100" dirty="0" err="1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バウハウススタイルをアメリカへ、スティーブ・ジョブズに</a:t>
              </a:r>
              <a:r>
                <a:rPr lang="ja-JP" altLang="en-US" sz="1100" dirty="0" smtClean="0">
                  <a:solidFill>
                    <a:srgbClr val="7F7F7F"/>
                  </a:solidFill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霊感</a:t>
              </a:r>
              <a:r>
                <a:rPr lang="de-DE" altLang="de-DE" sz="1100" dirty="0" err="1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を与えた</a:t>
              </a:r>
              <a:r>
                <a:rPr lang="de-DE" altLang="de-DE" sz="11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  <a:endParaRPr lang="ja-JP" altLang="de-DE" sz="1100" i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wnload\umfvz2f\Downloads\ArcLentia_Linz©linztourismus_JohannSteininger_062013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"/>
          <a:stretch/>
        </p:blipFill>
        <p:spPr bwMode="auto">
          <a:xfrm>
            <a:off x="-1" y="-20545"/>
            <a:ext cx="9144001" cy="516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2" y="-20545"/>
            <a:ext cx="9180512" cy="172872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355600" algn="l">
              <a:lnSpc>
                <a:spcPts val="5600"/>
              </a:lnSpc>
              <a:spcBef>
                <a:spcPts val="50"/>
              </a:spcBef>
            </a:pPr>
            <a:r>
              <a:rPr lang="de-DE" sz="44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リンツが</a:t>
            </a:r>
            <a:r>
              <a:rPr lang="de-DE" sz="40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変える</a:t>
            </a:r>
          </a:p>
          <a:p>
            <a:pPr marL="355600" algn="l">
              <a:lnSpc>
                <a:spcPts val="3900"/>
              </a:lnSpc>
            </a:pPr>
            <a:r>
              <a:rPr lang="de-DE" sz="4000" b="1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展望</a:t>
            </a:r>
          </a:p>
          <a:p>
            <a:pPr marL="355600" marR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  <a:latin typeface="+mj-lt"/>
                <a:cs typeface="MS Mincho"/>
              </a:rPr>
              <a:t>WWW.LINZTOURISMUS.AT</a:t>
            </a:r>
            <a:r>
              <a:rPr lang="en-US" sz="1200" i="1" spc="40" baseline="0" dirty="0" smtClean="0">
                <a:solidFill>
                  <a:schemeClr val="bg1"/>
                </a:solidFill>
                <a:latin typeface="+mj-lt"/>
                <a:cs typeface="MS Mincho"/>
              </a:rPr>
              <a:t>	</a:t>
            </a:r>
            <a:endParaRPr lang="ja-JP" sz="1200" i="1" spc="4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9512" y="1852464"/>
            <a:ext cx="3240360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>
              <a:lnSpc>
                <a:spcPts val="2000"/>
              </a:lnSpc>
            </a:pPr>
            <a:r>
              <a:rPr lang="de-AT" sz="25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リンツにワクワク！</a:t>
            </a:r>
            <a:endParaRPr lang="ja-JP" sz="2500" i="1" spc="4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titel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</Words>
  <Application>Microsoft Office PowerPoint</Application>
  <PresentationFormat>Benutzerdefiniert</PresentationFormat>
  <Paragraphs>53</Paragraphs>
  <Slides>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Folientitel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2013-11-12T14:23:12Z</dcterms:created>
  <dcterms:modified xsi:type="dcterms:W3CDTF">2016-11-02T12:22:34Z</dcterms:modified>
</cp:coreProperties>
</file>